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handoutMasterIdLst>
    <p:handoutMasterId r:id="rId42"/>
  </p:handoutMasterIdLst>
  <p:sldIdLst>
    <p:sldId id="256" r:id="rId3"/>
    <p:sldId id="323" r:id="rId4"/>
    <p:sldId id="605" r:id="rId5"/>
    <p:sldId id="607" r:id="rId6"/>
    <p:sldId id="608" r:id="rId7"/>
    <p:sldId id="625" r:id="rId8"/>
    <p:sldId id="628" r:id="rId9"/>
    <p:sldId id="619" r:id="rId10"/>
    <p:sldId id="633" r:id="rId11"/>
    <p:sldId id="634" r:id="rId12"/>
    <p:sldId id="616" r:id="rId13"/>
    <p:sldId id="613" r:id="rId14"/>
    <p:sldId id="614" r:id="rId15"/>
    <p:sldId id="610" r:id="rId16"/>
    <p:sldId id="636" r:id="rId17"/>
    <p:sldId id="627" r:id="rId18"/>
    <p:sldId id="617" r:id="rId19"/>
    <p:sldId id="611" r:id="rId20"/>
    <p:sldId id="637" r:id="rId21"/>
    <p:sldId id="320" r:id="rId22"/>
    <p:sldId id="318" r:id="rId23"/>
    <p:sldId id="564" r:id="rId24"/>
    <p:sldId id="612" r:id="rId25"/>
    <p:sldId id="638" r:id="rId26"/>
    <p:sldId id="558" r:id="rId27"/>
    <p:sldId id="631" r:id="rId28"/>
    <p:sldId id="508" r:id="rId29"/>
    <p:sldId id="528" r:id="rId30"/>
    <p:sldId id="513" r:id="rId31"/>
    <p:sldId id="635" r:id="rId32"/>
    <p:sldId id="639" r:id="rId33"/>
    <p:sldId id="299" r:id="rId34"/>
    <p:sldId id="298" r:id="rId35"/>
    <p:sldId id="301" r:id="rId36"/>
    <p:sldId id="641" r:id="rId37"/>
    <p:sldId id="642" r:id="rId38"/>
    <p:sldId id="606" r:id="rId39"/>
    <p:sldId id="640" r:id="rId4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BCCA04"/>
    <a:srgbClr val="4F81BD"/>
    <a:srgbClr val="C80831"/>
    <a:srgbClr val="E7EDFF"/>
    <a:srgbClr val="DCE6F2"/>
    <a:srgbClr val="444349"/>
    <a:srgbClr val="262628"/>
    <a:srgbClr val="FFCC00"/>
    <a:srgbClr val="15F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0" autoAdjust="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5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4F630-0403-4BDB-8330-52A4D9742424}" type="datetimeFigureOut">
              <a:rPr lang="fr-FR" smtClean="0"/>
              <a:pPr/>
              <a:t>01/09/2025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A82D5-0187-4EFC-909B-1C3E9384EAC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493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C13C9-318F-4712-A1B5-0CABAB5BCD7C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7438A-4FD5-4713-A12A-ACD9698C2C7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7856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149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6828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BBAB08C-B35C-4C6E-5E5D-9793BD414C6B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4334F4A-29E5-CC3A-C0FC-567381018417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7D75166-76D7-E01D-B27B-0257C03DD871}" type="slidenum">
              <a:rPr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872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497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C4C26BDE-72DB-4F09-A608-A3A971C4766C}" type="slidenum">
              <a:rPr lang="fr-FR" altLang="fr-FR"/>
              <a:pPr algn="r"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235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2355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49335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52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FF003-B1AE-47DF-2197-2EABEEA39E2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AE7229-4553-1333-85CD-1BDF3C19F2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645C4E-41E2-ED5D-1682-94B1A213A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3F619-3805-B9BE-0DE7-E2E4F99718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CE6300-1E62-6FF0-D541-951D149711DC}" type="slidenum">
              <a:rPr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950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CE6300-1E62-6FF0-D541-951D149711DC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94374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14820649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4641507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DD47438A-4FD5-4713-A12A-ACD9698C2C77}" type="slidenum">
              <a:rPr lang="fr-FR"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306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47438A-4FD5-4713-A12A-ACD9698C2C77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822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fr-FR" altLang="fr-FR" sz="2400" dirty="0">
              <a:solidFill>
                <a:srgbClr val="000000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fr-FR" altLang="fr-FR" sz="2400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fr-FR" dirty="0">
                <a:solidFill>
                  <a:srgbClr val="000000"/>
                </a:solidFill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fr-FR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673600" y="2927350"/>
            <a:ext cx="3657600" cy="1822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6625" y="1425575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9" name="Espace réservé de la date 8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667000" y="6553200"/>
            <a:ext cx="19050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" name="Espace réservé du pied de pag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195888" y="6553200"/>
            <a:ext cx="3279775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525" y="5962650"/>
            <a:ext cx="587375" cy="8858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26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506122-ACC9-4B5A-9370-FB02BD063E0A}" type="slidenum">
              <a:rPr lang="fr-F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82693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26174908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79009039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606731744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59561251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9160096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645919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05668643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09669325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405494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9882416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28D5B-27C8-47F7-89C5-7FBCC0603B24}" type="datetimeFigureOut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CD794-4CE4-4ABA-B40E-ADB6251052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D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072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line.roche@ac-montpellier.fr" TargetMode="External"/><Relationship Id="rId2" Type="http://schemas.openxmlformats.org/officeDocument/2006/relationships/hyperlink" Target="mailto:nathalie.vie@ac-montpellier.fr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ce.0300026r@ac-montpellier.f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idnum.fr/category/technologies-educative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tion.gouv.fr/le-test-de-positionnement-en-debut-de-lycee-745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scol.education.fr/1501/tests-de-positionnement-de-seconde-et-de-cap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face-happy-shiny-smiley-yellow-1298202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huoda.mon-ent-occitanie.fr/documents-de-reference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7812360" y="5806539"/>
            <a:ext cx="876622" cy="864096"/>
            <a:chOff x="7459562" y="404664"/>
            <a:chExt cx="1236910" cy="1080120"/>
          </a:xfrm>
        </p:grpSpPr>
        <p:pic>
          <p:nvPicPr>
            <p:cNvPr id="8" name="Picture 16" descr="telephone_019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404664"/>
              <a:ext cx="985837" cy="985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7459562" y="413222"/>
              <a:ext cx="1214437" cy="10715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 flipH="1">
              <a:off x="7482035" y="413222"/>
              <a:ext cx="1214437" cy="10715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Arial" charset="0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66" y="184927"/>
            <a:ext cx="1614378" cy="1088079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5088" y="4007719"/>
            <a:ext cx="7992888" cy="752815"/>
          </a:xfrm>
        </p:spPr>
        <p:txBody>
          <a:bodyPr>
            <a:noAutofit/>
          </a:bodyPr>
          <a:lstStyle/>
          <a:p>
            <a:r>
              <a:rPr lang="fr-FR" sz="4800" b="1" dirty="0">
                <a:solidFill>
                  <a:srgbClr val="002060"/>
                </a:solidFill>
              </a:rPr>
              <a:t>   Rentrée 2025</a:t>
            </a:r>
          </a:p>
          <a:p>
            <a:r>
              <a:rPr lang="fr-FR" sz="3600" b="1" dirty="0">
                <a:solidFill>
                  <a:srgbClr val="002060"/>
                </a:solidFill>
              </a:rPr>
              <a:t>Accueil des parents de</a:t>
            </a:r>
          </a:p>
          <a:p>
            <a:r>
              <a:rPr lang="fr-FR" sz="3600" b="1" dirty="0">
                <a:solidFill>
                  <a:srgbClr val="002060"/>
                </a:solidFill>
              </a:rPr>
              <a:t> SECONDE GENERALE ET TECHNOLOGIQUE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209349"/>
            <a:ext cx="4700125" cy="3552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73911" y="1631090"/>
            <a:ext cx="3456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Lycée DHUODA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32" y="155134"/>
            <a:ext cx="2095500" cy="111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1703" y="2924944"/>
            <a:ext cx="732059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Service d’intendance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Mme VIE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2"/>
              </a:rPr>
              <a:t>n</a:t>
            </a:r>
            <a:r>
              <a:rPr lang="fr-FR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2"/>
              </a:rPr>
              <a:t>athalie.vie@ac-montpellier.fr</a:t>
            </a:r>
            <a:endParaRPr lang="fr-FR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Mme Roche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3"/>
              </a:rPr>
              <a:t>aline.roche@ac-montpellier.fr</a:t>
            </a:r>
            <a:endParaRPr lang="fr-FR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fr-FR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827AB6-9BD5-679B-0C20-42ACE5A8C76C}"/>
              </a:ext>
            </a:extLst>
          </p:cNvPr>
          <p:cNvSpPr/>
          <p:nvPr/>
        </p:nvSpPr>
        <p:spPr>
          <a:xfrm>
            <a:off x="970822" y="332656"/>
            <a:ext cx="69612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Service de restauration </a:t>
            </a:r>
          </a:p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et hébergement</a:t>
            </a:r>
          </a:p>
        </p:txBody>
      </p:sp>
    </p:spTree>
    <p:extLst>
      <p:ext uri="{BB962C8B-B14F-4D97-AF65-F5344CB8AC3E}">
        <p14:creationId xmlns:p14="http://schemas.microsoft.com/office/powerpoint/2010/main" val="107192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7704" y="2852936"/>
            <a:ext cx="544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9256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24744"/>
            <a:ext cx="8424936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5400" b="1" dirty="0">
                <a:ln w="1905"/>
                <a:solidFill>
                  <a:srgbClr val="4F81B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Communication</a:t>
            </a:r>
          </a:p>
          <a:p>
            <a:pPr algn="ctr" eaLnBrk="1" hangingPunct="1">
              <a:defRPr/>
            </a:pPr>
            <a:r>
              <a:rPr lang="fr-FR" sz="5400" b="1" dirty="0">
                <a:ln w="1905"/>
                <a:solidFill>
                  <a:srgbClr val="4F81B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sur tout événement familial qui peut interférer dans </a:t>
            </a:r>
          </a:p>
          <a:p>
            <a:pPr algn="ctr" eaLnBrk="1" hangingPunct="1">
              <a:defRPr/>
            </a:pPr>
            <a:r>
              <a:rPr lang="fr-FR" sz="5400" b="1" dirty="0">
                <a:ln w="1905"/>
                <a:solidFill>
                  <a:srgbClr val="4F81B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la scolarité de votre</a:t>
            </a:r>
          </a:p>
          <a:p>
            <a:pPr algn="ctr" eaLnBrk="1" hangingPunct="1">
              <a:defRPr/>
            </a:pPr>
            <a:r>
              <a:rPr lang="fr-FR" sz="5400" b="1" dirty="0">
                <a:ln w="1905"/>
                <a:solidFill>
                  <a:srgbClr val="4F81B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enfant. </a:t>
            </a:r>
            <a:endParaRPr lang="fr-FR" sz="4000" b="1" dirty="0">
              <a:ln w="1905"/>
              <a:solidFill>
                <a:srgbClr val="4F81B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467544" y="2420888"/>
            <a:ext cx="8229600" cy="2044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fr-FR" altLang="fr-FR" b="1" dirty="0">
                <a:solidFill>
                  <a:srgbClr val="3333FF"/>
                </a:solidFill>
              </a:rPr>
              <a:t>RÉUSSITE  DE  LA  SCOLARITÉ  DE  VOTRE ENFANT  PASSE  AUSSI  PAR  LA  QUALITÉ DU  DIALOGUE  ENTRE  LES  PERSONNELS DU  LYCÉE  ET  VOUS-MÊMES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fr-FR" altLang="fr-FR" b="1" dirty="0"/>
          </a:p>
        </p:txBody>
      </p:sp>
    </p:spTree>
    <p:extLst>
      <p:ext uri="{BB962C8B-B14F-4D97-AF65-F5344CB8AC3E}">
        <p14:creationId xmlns:p14="http://schemas.microsoft.com/office/powerpoint/2010/main" val="20931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23938"/>
            <a:ext cx="9241646" cy="60340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0876" y="0"/>
            <a:ext cx="85198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communication du lycée vers les familles</a:t>
            </a:r>
          </a:p>
        </p:txBody>
      </p:sp>
    </p:spTree>
    <p:extLst>
      <p:ext uri="{BB962C8B-B14F-4D97-AF65-F5344CB8AC3E}">
        <p14:creationId xmlns:p14="http://schemas.microsoft.com/office/powerpoint/2010/main" val="412833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3F18C0-4412-318B-5623-14D68931DEAA}"/>
              </a:ext>
            </a:extLst>
          </p:cNvPr>
          <p:cNvSpPr/>
          <p:nvPr/>
        </p:nvSpPr>
        <p:spPr>
          <a:xfrm>
            <a:off x="906349" y="0"/>
            <a:ext cx="733130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Pour communiquer :</a:t>
            </a:r>
          </a:p>
          <a:p>
            <a:pPr algn="ctr"/>
            <a:r>
              <a:rPr lang="fr-FR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</a:t>
            </a:r>
            <a:r>
              <a:rPr lang="fr-FR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es parents vers l’établissement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207FCC-2CD1-B95B-C0F2-0CE9716385BE}"/>
              </a:ext>
            </a:extLst>
          </p:cNvPr>
          <p:cNvSpPr/>
          <p:nvPr/>
        </p:nvSpPr>
        <p:spPr>
          <a:xfrm>
            <a:off x="49621" y="1916832"/>
            <a:ext cx="9117561" cy="424731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Avec la direction :</a:t>
            </a:r>
          </a:p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hlinkClick r:id="rId3"/>
              </a:rPr>
              <a:t>ce.0300026r@ac-montpellier.fr</a:t>
            </a:r>
            <a:endParaRPr lang="fr-FR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fr-FR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Avec le secrétariat élèves :</a:t>
            </a:r>
          </a:p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3333FF"/>
                </a:solidFill>
              </a:rPr>
              <a:t>s</a:t>
            </a:r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3333FF"/>
                </a:solidFill>
                <a:effectLst/>
              </a:rPr>
              <a:t>e.dhuoda@ac-montpellier.fr </a:t>
            </a:r>
          </a:p>
        </p:txBody>
      </p:sp>
    </p:spTree>
    <p:extLst>
      <p:ext uri="{BB962C8B-B14F-4D97-AF65-F5344CB8AC3E}">
        <p14:creationId xmlns:p14="http://schemas.microsoft.com/office/powerpoint/2010/main" val="39762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A3B10C-0DD2-65BD-D0EE-B1E2CC5DB1A5}"/>
              </a:ext>
            </a:extLst>
          </p:cNvPr>
          <p:cNvSpPr/>
          <p:nvPr/>
        </p:nvSpPr>
        <p:spPr>
          <a:xfrm>
            <a:off x="67331" y="2276872"/>
            <a:ext cx="913679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 choix des parents :</a:t>
            </a:r>
          </a:p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Educonnect, ENT, </a:t>
            </a:r>
          </a:p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Pronote (autorisations diverses)</a:t>
            </a:r>
          </a:p>
        </p:txBody>
      </p:sp>
    </p:spTree>
    <p:extLst>
      <p:ext uri="{BB962C8B-B14F-4D97-AF65-F5344CB8AC3E}">
        <p14:creationId xmlns:p14="http://schemas.microsoft.com/office/powerpoint/2010/main" val="158708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248" y="0"/>
            <a:ext cx="544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communication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235EB19-C0A2-82C4-B1D6-1587F50DFBE6}"/>
              </a:ext>
            </a:extLst>
          </p:cNvPr>
          <p:cNvGrpSpPr/>
          <p:nvPr/>
        </p:nvGrpSpPr>
        <p:grpSpPr>
          <a:xfrm>
            <a:off x="0" y="871760"/>
            <a:ext cx="9261022" cy="5986240"/>
            <a:chOff x="0" y="871760"/>
            <a:chExt cx="9261022" cy="598624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5963A05-1ACB-AFA6-8254-73DA63F3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71760"/>
              <a:ext cx="9261022" cy="5986240"/>
            </a:xfrm>
            <a:prstGeom prst="rect">
              <a:avLst/>
            </a:prstGeom>
          </p:spPr>
        </p:pic>
        <p:sp>
          <p:nvSpPr>
            <p:cNvPr id="4" name="Flèche gauche 3"/>
            <p:cNvSpPr/>
            <p:nvPr/>
          </p:nvSpPr>
          <p:spPr>
            <a:xfrm>
              <a:off x="7740352" y="5589240"/>
              <a:ext cx="1332656" cy="288032"/>
            </a:xfrm>
            <a:prstGeom prst="leftArrow">
              <a:avLst/>
            </a:prstGeom>
            <a:solidFill>
              <a:srgbClr val="FFFF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366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158" y="2967335"/>
            <a:ext cx="8417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Quelques dates à retenir</a:t>
            </a:r>
            <a:endParaRPr lang="fr-FR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7373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887F897-626E-1203-BA43-3564C88F452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0628299" name="Rectangle 1">
            <a:extLst>
              <a:ext uri="{FF2B5EF4-FFF2-40B4-BE49-F238E27FC236}">
                <a16:creationId xmlns:a16="http://schemas.microsoft.com/office/drawing/2014/main" id="{B6FBC55F-8B99-9544-2682-4F6C0F7AF67E}"/>
              </a:ext>
            </a:extLst>
          </p:cNvPr>
          <p:cNvSpPr/>
          <p:nvPr/>
        </p:nvSpPr>
        <p:spPr bwMode="auto">
          <a:xfrm>
            <a:off x="1065728" y="548679"/>
            <a:ext cx="7032694" cy="50475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fr-FR" sz="5400" b="0" cap="none" spc="0" dirty="0">
                <a:ln w="0"/>
                <a:solidFill>
                  <a:srgbClr val="3333FF"/>
                </a:solidFill>
              </a:rPr>
              <a:t>Distribution </a:t>
            </a:r>
          </a:p>
          <a:p>
            <a:pPr algn="ctr">
              <a:defRPr/>
            </a:pPr>
            <a:r>
              <a:rPr lang="fr-FR" sz="5400" b="0" cap="none" spc="0" dirty="0">
                <a:ln w="0"/>
                <a:solidFill>
                  <a:srgbClr val="3333FF"/>
                </a:solidFill>
              </a:rPr>
              <a:t>des manuels scolaires</a:t>
            </a:r>
          </a:p>
          <a:p>
            <a:pPr algn="ctr">
              <a:defRPr/>
            </a:pPr>
            <a:endParaRPr lang="fr-FR" sz="5400" dirty="0">
              <a:ln w="0"/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fr-FR" sz="4000" dirty="0">
                <a:ln w="0"/>
                <a:solidFill>
                  <a:srgbClr val="C00000"/>
                </a:solidFill>
              </a:rPr>
              <a:t>Du mercre</a:t>
            </a:r>
            <a:r>
              <a:rPr lang="fr-FR" sz="4000" dirty="0">
                <a:ln w="0"/>
                <a:solidFill>
                  <a:srgbClr val="C80831"/>
                </a:solidFill>
              </a:rPr>
              <a:t>di 03 septembre </a:t>
            </a:r>
          </a:p>
          <a:p>
            <a:pPr algn="ctr">
              <a:defRPr/>
            </a:pPr>
            <a:r>
              <a:rPr lang="fr-FR" sz="4000" dirty="0">
                <a:ln w="0"/>
                <a:solidFill>
                  <a:srgbClr val="C80831"/>
                </a:solidFill>
              </a:rPr>
              <a:t>Au vendredi 05 septembre</a:t>
            </a:r>
          </a:p>
          <a:p>
            <a:pPr algn="ctr">
              <a:defRPr/>
            </a:pPr>
            <a:r>
              <a:rPr lang="fr-FR" sz="4000" dirty="0">
                <a:ln w="0"/>
                <a:solidFill>
                  <a:srgbClr val="C80831"/>
                </a:solidFill>
              </a:rPr>
              <a:t>Selon planning déterminé</a:t>
            </a:r>
          </a:p>
          <a:p>
            <a:pPr algn="ctr">
              <a:defRPr/>
            </a:pPr>
            <a:r>
              <a:rPr lang="fr-FR" sz="4000" dirty="0">
                <a:ln w="0"/>
                <a:solidFill>
                  <a:srgbClr val="C80831"/>
                </a:solidFill>
              </a:rPr>
              <a:t>Lieu : lycée</a:t>
            </a:r>
            <a:endParaRPr sz="1200" dirty="0"/>
          </a:p>
        </p:txBody>
      </p:sp>
      <p:sp>
        <p:nvSpPr>
          <p:cNvPr id="1937568900" name="AutoShape 2" descr="LoRdi Région Occitanie - Actualités - Lycée des metiers Charles de Gaulle">
            <a:extLst>
              <a:ext uri="{FF2B5EF4-FFF2-40B4-BE49-F238E27FC236}">
                <a16:creationId xmlns:a16="http://schemas.microsoft.com/office/drawing/2014/main" id="{DB65A615-734D-AACA-ADDA-A7D5FBFA30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822325"/>
            <a:ext cx="2505074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3" name="Image 2" descr="Une image contenant texte, ordinateur portable, livre">
            <a:extLst>
              <a:ext uri="{FF2B5EF4-FFF2-40B4-BE49-F238E27FC236}">
                <a16:creationId xmlns:a16="http://schemas.microsoft.com/office/drawing/2014/main" id="{7EA1F4DB-773C-35A2-64D6-3DC1C8430F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>
            <a:off x="6660232" y="379837"/>
            <a:ext cx="2169899" cy="102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782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52" y="0"/>
            <a:ext cx="9139944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9512" y="116632"/>
            <a:ext cx="401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Rentrée 2025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1879" y="3140968"/>
            <a:ext cx="78538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 mot du proviseur</a:t>
            </a:r>
            <a:endParaRPr lang="fr-FR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69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0628299" name="Rectangle 1"/>
          <p:cNvSpPr/>
          <p:nvPr/>
        </p:nvSpPr>
        <p:spPr bwMode="auto">
          <a:xfrm>
            <a:off x="534328" y="548679"/>
            <a:ext cx="8095486" cy="32624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fr-FR" sz="5400" b="0" cap="none" spc="0" dirty="0">
                <a:ln w="0"/>
                <a:solidFill>
                  <a:srgbClr val="3333FF"/>
                </a:solidFill>
              </a:rPr>
              <a:t>Distribution de LoRdi</a:t>
            </a:r>
          </a:p>
          <a:p>
            <a:pPr algn="ctr">
              <a:defRPr/>
            </a:pPr>
            <a:endParaRPr lang="fr-FR" sz="5400" dirty="0">
              <a:ln w="0"/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fr-FR" sz="5400" dirty="0">
                <a:ln w="0"/>
                <a:solidFill>
                  <a:srgbClr val="C00000"/>
                </a:solidFill>
              </a:rPr>
              <a:t>jeu</a:t>
            </a:r>
            <a:r>
              <a:rPr lang="fr-FR" sz="5400" dirty="0">
                <a:ln w="0"/>
                <a:solidFill>
                  <a:srgbClr val="C80831"/>
                </a:solidFill>
              </a:rPr>
              <a:t>di 11 septembre 2025</a:t>
            </a:r>
            <a:endParaRPr dirty="0"/>
          </a:p>
          <a:p>
            <a:pPr algn="ctr">
              <a:defRPr/>
            </a:pPr>
            <a:r>
              <a:rPr lang="pt-BR" sz="4400" b="1" u="sng" dirty="0"/>
              <a:t>de 9h30 à 12h et de 13h à 17h</a:t>
            </a:r>
            <a:endParaRPr lang="fr-FR" sz="4400" b="0" cap="none" spc="0" dirty="0">
              <a:ln w="0"/>
              <a:solidFill>
                <a:schemeClr val="accent1"/>
              </a:solidFill>
            </a:endParaRPr>
          </a:p>
        </p:txBody>
      </p:sp>
      <p:sp>
        <p:nvSpPr>
          <p:cNvPr id="1937568900" name="AutoShape 2" descr="LoRdi Région Occitanie - Actualités - Lycée des metiers Charles de Gaulle"/>
          <p:cNvSpPr>
            <a:spLocks noChangeAspect="1" noChangeArrowheads="1"/>
          </p:cNvSpPr>
          <p:nvPr/>
        </p:nvSpPr>
        <p:spPr bwMode="auto">
          <a:xfrm>
            <a:off x="155575" y="-822325"/>
            <a:ext cx="2505074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1054437244" name="Imag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347863" y="4221088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3705048" name="ZoneTexte 2"/>
          <p:cNvSpPr txBox="1"/>
          <p:nvPr/>
        </p:nvSpPr>
        <p:spPr bwMode="auto">
          <a:xfrm>
            <a:off x="-32823" y="332656"/>
            <a:ext cx="91085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3200" b="1">
                <a:solidFill>
                  <a:srgbClr val="002060"/>
                </a:solidFill>
              </a:rPr>
              <a:t>Les tests de positionnement de seconde, première étape de l'accompagnement personnalisé</a:t>
            </a:r>
            <a:endParaRPr/>
          </a:p>
        </p:txBody>
      </p:sp>
      <p:sp>
        <p:nvSpPr>
          <p:cNvPr id="55773759" name="ZoneTexte 4"/>
          <p:cNvSpPr txBox="1"/>
          <p:nvPr/>
        </p:nvSpPr>
        <p:spPr bwMode="auto">
          <a:xfrm>
            <a:off x="179511" y="2951219"/>
            <a:ext cx="8571111" cy="1310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dirty="0">
                <a:solidFill>
                  <a:srgbClr val="FF0000"/>
                </a:solidFill>
              </a:rPr>
              <a:t>Les tests se tiennent </a:t>
            </a:r>
            <a:endParaRPr dirty="0"/>
          </a:p>
          <a:p>
            <a:pPr algn="ctr">
              <a:defRPr/>
            </a:pPr>
            <a:r>
              <a:rPr lang="fr-FR" sz="4000" b="1" dirty="0">
                <a:solidFill>
                  <a:srgbClr val="FF0000"/>
                </a:solidFill>
              </a:rPr>
              <a:t>du 15 au 26 septembre 2025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1831924287" name="Rectangle 1"/>
          <p:cNvSpPr/>
          <p:nvPr/>
        </p:nvSpPr>
        <p:spPr bwMode="auto">
          <a:xfrm>
            <a:off x="683568" y="4556735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u="sng">
                <a:hlinkClick r:id="rId3" tooltip="https://www.education.gouv.fr/le-test-de-positionnement-en-debut-de-lycee-7454"/>
              </a:rPr>
              <a:t>https://www.education.gouv.fr/le-test-de-positionnement-en-debut-de-lycee-7454</a:t>
            </a:r>
            <a:endParaRPr lang="fr-FR"/>
          </a:p>
          <a:p>
            <a:pPr>
              <a:defRPr/>
            </a:pPr>
            <a:endParaRPr lang="fr-FR"/>
          </a:p>
        </p:txBody>
      </p:sp>
      <p:sp>
        <p:nvSpPr>
          <p:cNvPr id="613649777" name="Rectangle 3"/>
          <p:cNvSpPr/>
          <p:nvPr/>
        </p:nvSpPr>
        <p:spPr bwMode="auto">
          <a:xfrm>
            <a:off x="683568" y="530047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u="sng" dirty="0">
                <a:hlinkClick r:id="rId4" tooltip="https://eduscol.education.fr/1501/tests-de-positionnement-de-seconde-et-de-cap"/>
              </a:rPr>
              <a:t>https://eduscol.education.fr/1501/tests-de-positionnement-de-seconde-et-de-cap</a:t>
            </a:r>
            <a:endParaRPr lang="fr-FR" dirty="0"/>
          </a:p>
          <a:p>
            <a:pPr>
              <a:defRPr/>
            </a:pPr>
            <a:endParaRPr lang="fr-FR" dirty="0"/>
          </a:p>
        </p:txBody>
      </p:sp>
      <p:sp>
        <p:nvSpPr>
          <p:cNvPr id="1305803910" name="Rectangle 5"/>
          <p:cNvSpPr/>
          <p:nvPr/>
        </p:nvSpPr>
        <p:spPr bwMode="auto">
          <a:xfrm>
            <a:off x="251520" y="1826604"/>
            <a:ext cx="86409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500" dirty="0"/>
              <a:t>Mme TAUS, Proviseure adjointe sera en responsabilité de ce dossier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610391"/>
            <a:ext cx="3894311" cy="424760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3" y="12982"/>
            <a:ext cx="9144723" cy="272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32" y="544079"/>
            <a:ext cx="877894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Élections des représentants de</a:t>
            </a:r>
          </a:p>
          <a:p>
            <a:pPr algn="ctr"/>
            <a:r>
              <a:rPr lang="fr-FR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Parents d’élèves</a:t>
            </a:r>
          </a:p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Vote électronique pratiqué </a:t>
            </a:r>
          </a:p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via Pronote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0769" y="4725144"/>
            <a:ext cx="7582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Vendredi </a:t>
            </a:r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10</a:t>
            </a:r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octobre 2025</a:t>
            </a:r>
          </a:p>
        </p:txBody>
      </p:sp>
    </p:spTree>
    <p:extLst>
      <p:ext uri="{BB962C8B-B14F-4D97-AF65-F5344CB8AC3E}">
        <p14:creationId xmlns:p14="http://schemas.microsoft.com/office/powerpoint/2010/main" val="235920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25D3B3-12D7-26E6-A06D-741718C32A7F}"/>
              </a:ext>
            </a:extLst>
          </p:cNvPr>
          <p:cNvSpPr/>
          <p:nvPr/>
        </p:nvSpPr>
        <p:spPr>
          <a:xfrm>
            <a:off x="1612503" y="2132856"/>
            <a:ext cx="59189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La sécurité au lycée </a:t>
            </a:r>
          </a:p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et ses abords</a:t>
            </a:r>
          </a:p>
        </p:txBody>
      </p:sp>
    </p:spTree>
    <p:extLst>
      <p:ext uri="{BB962C8B-B14F-4D97-AF65-F5344CB8AC3E}">
        <p14:creationId xmlns:p14="http://schemas.microsoft.com/office/powerpoint/2010/main" val="420040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4868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Consignes à respecter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algn="just"/>
            <a:endParaRPr lang="fr-FR" sz="24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■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présence d’un adulte pour assurer l’accueil, contrôle des accès lors des manifestations (portes ouvertes...),</a:t>
            </a:r>
          </a:p>
          <a:p>
            <a:pPr algn="just"/>
            <a:endParaRPr lang="fr-FR" sz="2400" b="1" dirty="0">
              <a:solidFill>
                <a:schemeClr val="tx2">
                  <a:lumMod val="75000"/>
                </a:schemeClr>
              </a:solidFill>
              <a:latin typeface="Calibri,Bold"/>
            </a:endParaRPr>
          </a:p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■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vérification systématique de l’identité des visiteurs,</a:t>
            </a:r>
          </a:p>
          <a:p>
            <a:pPr algn="just"/>
            <a:endParaRPr lang="fr-FR" sz="2400" b="1" dirty="0">
              <a:solidFill>
                <a:schemeClr val="tx2">
                  <a:lumMod val="75000"/>
                </a:schemeClr>
              </a:solidFill>
              <a:latin typeface="Calibri,Bold"/>
            </a:endParaRPr>
          </a:p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■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contrôle aléatoire visuel des sacs,</a:t>
            </a:r>
          </a:p>
          <a:p>
            <a:pPr algn="just"/>
            <a:endParaRPr lang="fr-FR" sz="2400" b="1" dirty="0">
              <a:solidFill>
                <a:schemeClr val="tx2">
                  <a:lumMod val="75000"/>
                </a:schemeClr>
              </a:solidFill>
              <a:latin typeface="Calibri,Bold"/>
            </a:endParaRPr>
          </a:p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■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éviter les attroupements aux abords,</a:t>
            </a:r>
          </a:p>
          <a:p>
            <a:pPr algn="just"/>
            <a:endParaRPr lang="fr-FR" sz="2400" b="1" dirty="0">
              <a:solidFill>
                <a:schemeClr val="tx2">
                  <a:lumMod val="75000"/>
                </a:schemeClr>
              </a:solidFill>
              <a:latin typeface="Calibri,Bold"/>
            </a:endParaRPr>
          </a:p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■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libri,Bold"/>
              </a:rPr>
              <a:t>durant l'année scolaire, chaque établissement scolaire doit réaliser trois exercices de sécurité, dont un avant les vacances de la Toussaint - prioritairement l'exercice "attentat intrusion« .</a:t>
            </a:r>
            <a:endParaRPr lang="fr-F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495" y="1844824"/>
            <a:ext cx="8336065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Les accès au lycée 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Sécurisation des entrées et sorties</a:t>
            </a:r>
            <a:r>
              <a:rPr lang="fr-FR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:</a:t>
            </a:r>
          </a:p>
          <a:p>
            <a:pPr algn="ctr"/>
            <a:endParaRPr lang="fr-FR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Parents rue Dhuoda ou Clovis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Elèves rue Clovis </a:t>
            </a:r>
            <a:endParaRPr lang="fr-FR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53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539552" y="1484784"/>
            <a:ext cx="8280920" cy="446449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Septembre/octobre : 3 exercices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fr-FR" sz="2000" u="sng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4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Evacuation incendie 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4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Attentat-Intrusion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4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Inondation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96329AB-F282-48D0-9FFF-352D8180ED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63"/>
            <a:ext cx="9144000" cy="67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0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/>
              <a:t>Accès au lycée et à la restauration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>
                <a:solidFill>
                  <a:srgbClr val="FF0000"/>
                </a:solidFill>
              </a:rPr>
              <a:t>Au moyen de la carte jeune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665" y="1340768"/>
            <a:ext cx="8001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5079723"/>
            <a:ext cx="82085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>
                <a:solidFill>
                  <a:srgbClr val="3333FF"/>
                </a:solidFill>
              </a:rPr>
              <a:t>L’activation de la carte est effectuée par le service d’intendance.</a:t>
            </a:r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539" y="2967335"/>
            <a:ext cx="86629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Si l’élève n’a pas demandé ou reçu sa carte,</a:t>
            </a:r>
          </a:p>
          <a:p>
            <a:pPr algn="ctr"/>
            <a:r>
              <a:rPr lang="fr-FR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</a:t>
            </a:r>
            <a:r>
              <a:rPr lang="fr-FR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 ou elle doit passer à la vie scolaire </a:t>
            </a:r>
          </a:p>
          <a:p>
            <a:pPr algn="ctr"/>
            <a:r>
              <a:rPr lang="fr-FR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pour obtenir une autorisation d’entrée provisoire.</a:t>
            </a:r>
          </a:p>
        </p:txBody>
      </p:sp>
    </p:spTree>
    <p:extLst>
      <p:ext uri="{BB962C8B-B14F-4D97-AF65-F5344CB8AC3E}">
        <p14:creationId xmlns:p14="http://schemas.microsoft.com/office/powerpoint/2010/main" val="41248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2564904"/>
            <a:ext cx="88964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 enjeux de la classe de </a:t>
            </a:r>
          </a:p>
          <a:p>
            <a:pPr algn="ctr"/>
            <a:r>
              <a:rPr lang="fr-FR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SECONDE GENERALE ET TECHNOLOGIQUE</a:t>
            </a:r>
          </a:p>
        </p:txBody>
      </p:sp>
    </p:spTree>
    <p:extLst>
      <p:ext uri="{BB962C8B-B14F-4D97-AF65-F5344CB8AC3E}">
        <p14:creationId xmlns:p14="http://schemas.microsoft.com/office/powerpoint/2010/main" val="39855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915" y="260648"/>
            <a:ext cx="8768170" cy="58169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Suivi des absences et retards :</a:t>
            </a:r>
          </a:p>
          <a:p>
            <a:pPr algn="ctr"/>
            <a:endParaRPr lang="fr-FR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Carnet de liaison dématérialisé,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justifications se font via Pronote</a:t>
            </a:r>
          </a:p>
          <a:p>
            <a:pPr algn="ctr"/>
            <a:endParaRPr lang="fr-FR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Nouveau : possibilité de justifier 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par anticipation une absence</a:t>
            </a:r>
          </a:p>
          <a:p>
            <a:pPr algn="ctr"/>
            <a:endParaRPr lang="fr-F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78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7E0CA3-3B6B-FC3D-B548-04A0FCA2E988}"/>
              </a:ext>
            </a:extLst>
          </p:cNvPr>
          <p:cNvSpPr/>
          <p:nvPr/>
        </p:nvSpPr>
        <p:spPr>
          <a:xfrm>
            <a:off x="864068" y="2967335"/>
            <a:ext cx="7415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Les dossiers de la rentrée</a:t>
            </a:r>
          </a:p>
        </p:txBody>
      </p:sp>
    </p:spTree>
    <p:extLst>
      <p:ext uri="{BB962C8B-B14F-4D97-AF65-F5344CB8AC3E}">
        <p14:creationId xmlns:p14="http://schemas.microsoft.com/office/powerpoint/2010/main" val="61410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7231160" name="ZoneTexte 2"/>
          <p:cNvSpPr txBox="1"/>
          <p:nvPr/>
        </p:nvSpPr>
        <p:spPr bwMode="auto">
          <a:xfrm>
            <a:off x="467544" y="59536"/>
            <a:ext cx="9016907" cy="6798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999"/>
              </a:lnSpc>
              <a:spcBef>
                <a:spcPts val="1000"/>
              </a:spcBef>
              <a:buNone/>
              <a:defRPr/>
            </a:pPr>
            <a:r>
              <a:rPr lang="en-US" sz="3200" b="1" dirty="0">
                <a:solidFill>
                  <a:srgbClr val="002060"/>
                </a:solidFill>
                <a:latin typeface="Calibri"/>
                <a:ea typeface="MS Gothic"/>
                <a:cs typeface="Times New Roman"/>
              </a:rPr>
              <a:t>Numérique</a:t>
            </a:r>
            <a:endParaRPr lang="fr-FR" sz="3600" b="1" dirty="0">
              <a:solidFill>
                <a:srgbClr val="002060"/>
              </a:solidFill>
              <a:latin typeface="Calibri"/>
              <a:ea typeface="MS Gothic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800" dirty="0">
                <a:latin typeface="Calibri"/>
                <a:ea typeface="MS Mincho"/>
                <a:cs typeface="Times New Roman"/>
              </a:rPr>
              <a:t/>
            </a:r>
            <a:br>
              <a:rPr lang="en-US" sz="2800" dirty="0">
                <a:latin typeface="Calibri"/>
                <a:ea typeface="MS Mincho"/>
                <a:cs typeface="Times New Roman"/>
              </a:rPr>
            </a:br>
            <a:r>
              <a:rPr lang="en-US" sz="2800" dirty="0">
                <a:latin typeface="Calibri"/>
                <a:ea typeface="MS Mincho"/>
                <a:cs typeface="Times New Roman"/>
              </a:rPr>
              <a:t>• Suspension des ENT entre 20 h et 7 h + week-end.</a:t>
            </a:r>
            <a:br>
              <a:rPr lang="en-US" sz="2800" dirty="0">
                <a:latin typeface="Calibri"/>
                <a:ea typeface="MS Mincho"/>
                <a:cs typeface="Times New Roman"/>
              </a:rPr>
            </a:br>
            <a:r>
              <a:rPr lang="en-US" sz="2800" dirty="0">
                <a:latin typeface="Calibri"/>
                <a:ea typeface="MS Mincho"/>
                <a:cs typeface="Times New Roman"/>
              </a:rPr>
              <a:t>• Réflexion sur l’usage du portable en lycée.</a:t>
            </a:r>
            <a:endParaRPr lang="fr-FR" sz="2800" dirty="0">
              <a:latin typeface="Cambria"/>
              <a:ea typeface="MS Mincho"/>
              <a:cs typeface="Times New Roman"/>
            </a:endParaRPr>
          </a:p>
          <a:p>
            <a:pPr algn="ctr">
              <a:lnSpc>
                <a:spcPct val="114999"/>
              </a:lnSpc>
              <a:spcBef>
                <a:spcPts val="1000"/>
              </a:spcBef>
              <a:buNone/>
              <a:defRPr/>
            </a:pPr>
            <a:r>
              <a:rPr lang="en-US" sz="3200" b="1" dirty="0">
                <a:solidFill>
                  <a:srgbClr val="002060"/>
                </a:solidFill>
                <a:latin typeface="Calibri"/>
                <a:ea typeface="MS Gothic"/>
                <a:cs typeface="Times New Roman"/>
              </a:rPr>
              <a:t>Santé, climat scolaire et protection</a:t>
            </a:r>
            <a:endParaRPr lang="fr-FR" sz="3600" b="1" dirty="0">
              <a:solidFill>
                <a:srgbClr val="002060"/>
              </a:solidFill>
              <a:latin typeface="Calibri"/>
              <a:ea typeface="MS Gothic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800" dirty="0">
                <a:latin typeface="Calibri"/>
                <a:ea typeface="MS Mincho"/>
                <a:cs typeface="Times New Roman"/>
              </a:rPr>
              <a:t>• Protocole santé mentale obligatoire d’ici fin 2025.</a:t>
            </a:r>
            <a:br>
              <a:rPr lang="en-US" sz="2800" dirty="0">
                <a:latin typeface="Calibri"/>
                <a:ea typeface="MS Mincho"/>
                <a:cs typeface="Times New Roman"/>
              </a:rPr>
            </a:br>
            <a:r>
              <a:rPr lang="en-US" sz="2800" dirty="0">
                <a:latin typeface="Calibri"/>
                <a:ea typeface="MS Mincho"/>
                <a:cs typeface="Times New Roman"/>
              </a:rPr>
              <a:t>• Affichage des numéros d’aide (31 14, 119, 30 18).</a:t>
            </a:r>
            <a:br>
              <a:rPr lang="en-US" sz="2800" dirty="0">
                <a:latin typeface="Calibri"/>
                <a:ea typeface="MS Mincho"/>
                <a:cs typeface="Times New Roman"/>
              </a:rPr>
            </a:br>
            <a:r>
              <a:rPr lang="en-US" sz="2800" dirty="0">
                <a:latin typeface="Calibri"/>
                <a:ea typeface="MS Mincho"/>
                <a:cs typeface="Times New Roman"/>
              </a:rPr>
              <a:t>• Lutte renforcée contre le harcèlement scolaire/cyber.</a:t>
            </a:r>
            <a:endParaRPr lang="fr-FR" sz="2800" dirty="0">
              <a:latin typeface="Cambria"/>
              <a:ea typeface="MS Mincho"/>
              <a:cs typeface="Times New Roman"/>
            </a:endParaRPr>
          </a:p>
          <a:p>
            <a:pPr algn="ctr">
              <a:lnSpc>
                <a:spcPct val="114999"/>
              </a:lnSpc>
              <a:spcBef>
                <a:spcPts val="1000"/>
              </a:spcBef>
              <a:buNone/>
              <a:defRPr/>
            </a:pPr>
            <a:r>
              <a:rPr lang="en-US" sz="3200" b="1" dirty="0">
                <a:solidFill>
                  <a:srgbClr val="002060"/>
                </a:solidFill>
                <a:latin typeface="Calibri"/>
                <a:ea typeface="MS Gothic"/>
                <a:cs typeface="Times New Roman"/>
              </a:rPr>
              <a:t>Citoyenneté et vie scolaire</a:t>
            </a:r>
            <a:endParaRPr lang="fr-FR" sz="3600" b="1" dirty="0">
              <a:solidFill>
                <a:srgbClr val="002060"/>
              </a:solidFill>
              <a:latin typeface="Calibri"/>
              <a:ea typeface="MS Gothic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800" dirty="0">
                <a:latin typeface="Calibri"/>
                <a:ea typeface="MS Mincho"/>
                <a:cs typeface="Times New Roman"/>
              </a:rPr>
              <a:t>• Mise en œuvre des programmes EVARS </a:t>
            </a:r>
            <a:r>
              <a:rPr lang="en-US" sz="3200" u="sng" dirty="0">
                <a:latin typeface="Times New Roman"/>
                <a:ea typeface="Times New Roman"/>
                <a:cs typeface="Times New Roman"/>
              </a:rPr>
              <a:t>éducation à la vie affective et relationnelle, et à la sexualité</a:t>
            </a:r>
            <a:r>
              <a:rPr lang="en-US" sz="2800" dirty="0">
                <a:latin typeface="Calibri"/>
                <a:ea typeface="MS Mincho"/>
                <a:cs typeface="Times New Roman"/>
              </a:rPr>
              <a:t/>
            </a:r>
            <a:br>
              <a:rPr lang="en-US" sz="2800" dirty="0">
                <a:latin typeface="Calibri"/>
                <a:ea typeface="MS Mincho"/>
                <a:cs typeface="Times New Roman"/>
              </a:rPr>
            </a:br>
            <a:endParaRPr lang="fr-FR" sz="2800" dirty="0">
              <a:latin typeface="Cambria"/>
              <a:ea typeface="MS Mincho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4013973" name="ZoneTexte 4"/>
          <p:cNvSpPr txBox="1"/>
          <p:nvPr/>
        </p:nvSpPr>
        <p:spPr bwMode="auto">
          <a:xfrm>
            <a:off x="503548" y="178013"/>
            <a:ext cx="8136904" cy="6232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999"/>
              </a:lnSpc>
              <a:spcBef>
                <a:spcPts val="1000"/>
              </a:spcBef>
              <a:buNone/>
              <a:defRPr/>
            </a:pPr>
            <a:r>
              <a:rPr lang="en-US" sz="2800" b="1" dirty="0" err="1">
                <a:solidFill>
                  <a:srgbClr val="002060"/>
                </a:solidFill>
                <a:latin typeface="Calibri"/>
                <a:ea typeface="MS Gothic"/>
                <a:cs typeface="Times New Roman"/>
              </a:rPr>
              <a:t>Nouveautés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MS Gothic"/>
                <a:cs typeface="Times New Roman"/>
              </a:rPr>
              <a:t> pédagogiques</a:t>
            </a:r>
          </a:p>
          <a:p>
            <a:pPr algn="ctr">
              <a:lnSpc>
                <a:spcPct val="114999"/>
              </a:lnSpc>
              <a:spcBef>
                <a:spcPts val="1000"/>
              </a:spcBef>
              <a:buNone/>
              <a:defRPr/>
            </a:pPr>
            <a:r>
              <a:rPr lang="en-US" sz="2400" dirty="0">
                <a:latin typeface="Calibri"/>
                <a:ea typeface="MS Mincho"/>
                <a:cs typeface="Times New Roman"/>
              </a:rPr>
              <a:t/>
            </a:r>
            <a:br>
              <a:rPr lang="en-US" sz="2400" dirty="0">
                <a:latin typeface="Calibri"/>
                <a:ea typeface="MS Mincho"/>
                <a:cs typeface="Times New Roman"/>
              </a:rPr>
            </a:br>
            <a:r>
              <a:rPr lang="en-US" sz="2400" dirty="0">
                <a:latin typeface="Calibri"/>
                <a:ea typeface="MS Mincho"/>
                <a:cs typeface="Times New Roman"/>
              </a:rPr>
              <a:t>•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Projet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d’évaluation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à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formaliser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dans chaque lycée à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communiquer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aux familles et élèves.</a:t>
            </a:r>
            <a:endParaRPr lang="fr-FR" sz="2400" dirty="0">
              <a:latin typeface="Cambria"/>
              <a:ea typeface="MS Mincho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400" dirty="0">
                <a:latin typeface="Calibri"/>
                <a:ea typeface="MS Mincho"/>
                <a:cs typeface="Times New Roman"/>
              </a:rPr>
              <a:t/>
            </a:r>
            <a:br>
              <a:rPr lang="en-US" sz="2400" dirty="0">
                <a:latin typeface="Calibri"/>
                <a:ea typeface="MS Mincho"/>
                <a:cs typeface="Times New Roman"/>
              </a:rPr>
            </a:br>
            <a:r>
              <a:rPr lang="en-US" sz="2400" b="1" dirty="0">
                <a:solidFill>
                  <a:srgbClr val="002060"/>
                </a:solidFill>
                <a:latin typeface="Cambria"/>
                <a:ea typeface="MS Mincho"/>
                <a:cs typeface="Times New Roman"/>
              </a:rPr>
              <a:t>Orientation et </a:t>
            </a:r>
            <a:r>
              <a:rPr lang="en-US" sz="2400" b="1" dirty="0" err="1">
                <a:solidFill>
                  <a:srgbClr val="002060"/>
                </a:solidFill>
                <a:latin typeface="Cambria"/>
                <a:ea typeface="MS Mincho"/>
                <a:cs typeface="Times New Roman"/>
              </a:rPr>
              <a:t>accompagnement</a:t>
            </a:r>
            <a:r>
              <a:rPr lang="en-US" sz="2400" b="1" dirty="0">
                <a:solidFill>
                  <a:srgbClr val="002060"/>
                </a:solidFill>
                <a:latin typeface="Cambria"/>
                <a:ea typeface="MS Mincho"/>
                <a:cs typeface="Times New Roman"/>
              </a:rPr>
              <a:t> des parcours</a:t>
            </a:r>
            <a:endParaRPr lang="fr-FR" sz="2400" dirty="0">
              <a:solidFill>
                <a:srgbClr val="002060"/>
              </a:solidFill>
              <a:latin typeface="Cambria"/>
              <a:ea typeface="MS Mincho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400" dirty="0">
                <a:latin typeface="Calibri"/>
                <a:ea typeface="MS Mincho"/>
                <a:cs typeface="Times New Roman"/>
              </a:rPr>
              <a:t>• Plan Avenir 2025 :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lutte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contre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l’autocensure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et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stéréotypes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.</a:t>
            </a:r>
            <a:br>
              <a:rPr lang="en-US" sz="2400" dirty="0">
                <a:latin typeface="Calibri"/>
                <a:ea typeface="MS Mincho"/>
                <a:cs typeface="Times New Roman"/>
              </a:rPr>
            </a:br>
            <a:r>
              <a:rPr lang="en-US" sz="2400" dirty="0">
                <a:latin typeface="Calibri"/>
                <a:ea typeface="MS Mincho"/>
                <a:cs typeface="Times New Roman"/>
              </a:rPr>
              <a:t>• Plan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pluriannuel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d’orientation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dans </a:t>
            </a:r>
            <a:r>
              <a:rPr lang="en-US" sz="2400" dirty="0" err="1">
                <a:latin typeface="Calibri"/>
                <a:ea typeface="MS Mincho"/>
                <a:cs typeface="Times New Roman"/>
              </a:rPr>
              <a:t>chaque</a:t>
            </a:r>
            <a:r>
              <a:rPr lang="en-US" sz="2400" dirty="0">
                <a:latin typeface="Calibri"/>
                <a:ea typeface="MS Mincho"/>
                <a:cs typeface="Times New Roman"/>
              </a:rPr>
              <a:t> lycée.</a:t>
            </a:r>
            <a:br>
              <a:rPr lang="en-US" sz="2400" dirty="0">
                <a:latin typeface="Calibri"/>
                <a:ea typeface="MS Mincho"/>
                <a:cs typeface="Times New Roman"/>
              </a:rPr>
            </a:br>
            <a:endParaRPr lang="en-US" sz="2400" dirty="0">
              <a:latin typeface="Calibri"/>
              <a:ea typeface="MS Mincho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800" b="1" dirty="0">
                <a:solidFill>
                  <a:srgbClr val="002060"/>
                </a:solidFill>
                <a:ea typeface="MS Gothic"/>
                <a:cs typeface="Times New Roman"/>
              </a:rPr>
              <a:t>Inclusion et égalité</a:t>
            </a:r>
            <a:endParaRPr lang="fr-FR" sz="3200" b="1" dirty="0">
              <a:solidFill>
                <a:srgbClr val="002060"/>
              </a:solidFill>
              <a:ea typeface="MS Gothic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buNone/>
              <a:defRPr/>
            </a:pPr>
            <a:r>
              <a:rPr lang="en-US" sz="2400" dirty="0">
                <a:ea typeface="MS Mincho"/>
                <a:cs typeface="Times New Roman"/>
              </a:rPr>
              <a:t>• Plan national pour </a:t>
            </a:r>
            <a:r>
              <a:rPr lang="en-US" sz="2400" dirty="0" err="1">
                <a:ea typeface="MS Mincho"/>
                <a:cs typeface="Times New Roman"/>
              </a:rPr>
              <a:t>l’accès</a:t>
            </a:r>
            <a:r>
              <a:rPr lang="en-US" sz="2400" dirty="0">
                <a:ea typeface="MS Mincho"/>
                <a:cs typeface="Times New Roman"/>
              </a:rPr>
              <a:t> des filles aux </a:t>
            </a:r>
            <a:r>
              <a:rPr lang="en-US" sz="2400" dirty="0" err="1">
                <a:ea typeface="MS Mincho"/>
                <a:cs typeface="Times New Roman"/>
              </a:rPr>
              <a:t>filières</a:t>
            </a:r>
            <a:r>
              <a:rPr lang="en-US" sz="2400" dirty="0">
                <a:ea typeface="MS Mincho"/>
                <a:cs typeface="Times New Roman"/>
              </a:rPr>
              <a:t> </a:t>
            </a:r>
            <a:r>
              <a:rPr lang="en-US" sz="2400" dirty="0" err="1">
                <a:ea typeface="MS Mincho"/>
                <a:cs typeface="Times New Roman"/>
              </a:rPr>
              <a:t>scientifiques</a:t>
            </a:r>
            <a:r>
              <a:rPr lang="en-US" sz="2400" dirty="0">
                <a:ea typeface="MS Mincho"/>
                <a:cs typeface="Times New Roman"/>
              </a:rPr>
              <a:t>.</a:t>
            </a:r>
            <a:br>
              <a:rPr lang="en-US" sz="2400" dirty="0">
                <a:ea typeface="MS Mincho"/>
                <a:cs typeface="Times New Roman"/>
              </a:rPr>
            </a:br>
            <a:r>
              <a:rPr lang="en-US" sz="2400" dirty="0">
                <a:ea typeface="MS Mincho"/>
                <a:cs typeface="Times New Roman"/>
              </a:rPr>
              <a:t>• +5000 filles/an </a:t>
            </a:r>
            <a:r>
              <a:rPr lang="en-US" sz="2400" dirty="0" err="1">
                <a:ea typeface="MS Mincho"/>
                <a:cs typeface="Times New Roman"/>
              </a:rPr>
              <a:t>en</a:t>
            </a:r>
            <a:r>
              <a:rPr lang="en-US" sz="2400" dirty="0">
                <a:ea typeface="MS Mincho"/>
                <a:cs typeface="Times New Roman"/>
              </a:rPr>
              <a:t> </a:t>
            </a:r>
            <a:r>
              <a:rPr lang="en-US" sz="2400" dirty="0" err="1">
                <a:ea typeface="MS Mincho"/>
                <a:cs typeface="Times New Roman"/>
              </a:rPr>
              <a:t>spécialité</a:t>
            </a:r>
            <a:r>
              <a:rPr lang="en-US" sz="2400" dirty="0">
                <a:ea typeface="MS Mincho"/>
                <a:cs typeface="Times New Roman"/>
              </a:rPr>
              <a:t> </a:t>
            </a:r>
            <a:r>
              <a:rPr lang="en-US" sz="2400" dirty="0" err="1">
                <a:ea typeface="MS Mincho"/>
                <a:cs typeface="Times New Roman"/>
              </a:rPr>
              <a:t>mathématiques</a:t>
            </a:r>
            <a:r>
              <a:rPr lang="en-US" sz="2400" dirty="0">
                <a:ea typeface="MS Mincho"/>
                <a:cs typeface="Times New Roman"/>
              </a:rPr>
              <a:t> </a:t>
            </a:r>
            <a:r>
              <a:rPr lang="en-US" sz="2400" dirty="0" err="1">
                <a:ea typeface="MS Mincho"/>
                <a:cs typeface="Times New Roman"/>
              </a:rPr>
              <a:t>dès</a:t>
            </a:r>
            <a:r>
              <a:rPr lang="en-US" sz="2400" dirty="0">
                <a:ea typeface="MS Mincho"/>
                <a:cs typeface="Times New Roman"/>
              </a:rPr>
              <a:t> 2026.</a:t>
            </a:r>
            <a:br>
              <a:rPr lang="en-US" sz="2400" dirty="0">
                <a:ea typeface="MS Mincho"/>
                <a:cs typeface="Times New Roman"/>
              </a:rPr>
            </a:br>
            <a:endParaRPr lang="fr-FR" sz="2400" dirty="0">
              <a:latin typeface="Cambria"/>
              <a:ea typeface="MS Mincho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5268217" name="Rectangle 1"/>
          <p:cNvSpPr/>
          <p:nvPr/>
        </p:nvSpPr>
        <p:spPr bwMode="auto">
          <a:xfrm>
            <a:off x="323528" y="2132856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3200" b="1" dirty="0">
                <a:solidFill>
                  <a:srgbClr val="00B050"/>
                </a:solidFill>
              </a:rPr>
              <a:t>3020</a:t>
            </a:r>
            <a:r>
              <a:rPr lang="fr-FR" sz="3200" dirty="0">
                <a:solidFill>
                  <a:srgbClr val="002060"/>
                </a:solidFill>
              </a:rPr>
              <a:t>, un numéro d’écoute et de prise en charge au service des familles et des victimes de harcèlement </a:t>
            </a:r>
            <a:endParaRPr sz="2000" dirty="0"/>
          </a:p>
        </p:txBody>
      </p:sp>
      <p:sp>
        <p:nvSpPr>
          <p:cNvPr id="1265404136" name="Rectangle 2"/>
          <p:cNvSpPr/>
          <p:nvPr/>
        </p:nvSpPr>
        <p:spPr bwMode="auto">
          <a:xfrm>
            <a:off x="323528" y="3429000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3200" b="1" dirty="0">
                <a:solidFill>
                  <a:srgbClr val="00B050"/>
                </a:solidFill>
              </a:rPr>
              <a:t>3018</a:t>
            </a:r>
            <a:r>
              <a:rPr lang="fr-FR" sz="3200" dirty="0">
                <a:solidFill>
                  <a:srgbClr val="002060"/>
                </a:solidFill>
              </a:rPr>
              <a:t>, le numéro d'urgence pour les victimes et les témoins de cyberharcèlement </a:t>
            </a:r>
          </a:p>
          <a:p>
            <a:pPr>
              <a:defRPr/>
            </a:pPr>
            <a:endParaRPr lang="fr-FR" sz="32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fr-FR" sz="3200" b="1" dirty="0">
                <a:solidFill>
                  <a:srgbClr val="00B050"/>
                </a:solidFill>
              </a:rPr>
              <a:t>3114</a:t>
            </a:r>
            <a:r>
              <a:rPr lang="fr-FR" sz="3200" dirty="0">
                <a:solidFill>
                  <a:srgbClr val="002060"/>
                </a:solidFill>
              </a:rPr>
              <a:t>, numéro national de prévention du suicide</a:t>
            </a:r>
          </a:p>
          <a:p>
            <a:pPr>
              <a:defRPr/>
            </a:pPr>
            <a:endParaRPr lang="fr-FR" sz="32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fr-FR" sz="3200" b="1" dirty="0">
                <a:solidFill>
                  <a:srgbClr val="00B050"/>
                </a:solidFill>
              </a:rPr>
              <a:t>119</a:t>
            </a:r>
            <a:r>
              <a:rPr lang="fr-FR" sz="3200" dirty="0">
                <a:solidFill>
                  <a:srgbClr val="002060"/>
                </a:solidFill>
              </a:rPr>
              <a:t>  Service national enfance en danger</a:t>
            </a:r>
            <a:endParaRPr sz="2000" dirty="0"/>
          </a:p>
        </p:txBody>
      </p:sp>
      <p:sp>
        <p:nvSpPr>
          <p:cNvPr id="1523216011" name="Rectangle 3"/>
          <p:cNvSpPr/>
          <p:nvPr/>
        </p:nvSpPr>
        <p:spPr bwMode="auto">
          <a:xfrm>
            <a:off x="323528" y="260648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400" b="1" dirty="0">
                <a:solidFill>
                  <a:srgbClr val="002060"/>
                </a:solidFill>
              </a:rPr>
              <a:t>Maintien des mesures contre le harcèlement à l’Ecole 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39801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3361DF-1AC0-B754-9BCD-CD2C75D9EAE0}"/>
              </a:ext>
            </a:extLst>
          </p:cNvPr>
          <p:cNvSpPr/>
          <p:nvPr/>
        </p:nvSpPr>
        <p:spPr>
          <a:xfrm>
            <a:off x="315899" y="404664"/>
            <a:ext cx="85122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L’essentiel pour réussir au lycée :</a:t>
            </a:r>
            <a:endParaRPr lang="fr-FR" sz="4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206484-AAEA-3A10-508E-8FDEBE39AEE5}"/>
              </a:ext>
            </a:extLst>
          </p:cNvPr>
          <p:cNvSpPr/>
          <p:nvPr/>
        </p:nvSpPr>
        <p:spPr>
          <a:xfrm>
            <a:off x="339885" y="2348880"/>
            <a:ext cx="85842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Tx/>
              <a:buChar char="-"/>
            </a:pPr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l’assiduité et la ponctualité</a:t>
            </a:r>
          </a:p>
          <a:p>
            <a:pPr marL="685800" indent="-685800">
              <a:buFontTx/>
              <a:buChar char="-"/>
            </a:pPr>
            <a:r>
              <a:rPr lang="fr-FR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travail personnel </a:t>
            </a:r>
          </a:p>
          <a:p>
            <a:pPr marL="685800" indent="-685800">
              <a:buFontTx/>
              <a:buChar char="-"/>
            </a:pPr>
            <a:r>
              <a:rPr lang="fr-FR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respect de toute </a:t>
            </a:r>
            <a:r>
              <a:rPr lang="fr-FR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personne</a:t>
            </a:r>
            <a:endParaRPr lang="fr-FR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494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700808"/>
            <a:ext cx="774930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L’animation au lycée</a:t>
            </a:r>
          </a:p>
          <a:p>
            <a:pPr algn="ctr"/>
            <a:endParaRPr lang="fr-FR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fr-FR" sz="7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 clubs</a:t>
            </a:r>
            <a:endParaRPr lang="fr-FR" sz="7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7247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9271" y="2967335"/>
            <a:ext cx="4745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 questions ? </a:t>
            </a:r>
          </a:p>
        </p:txBody>
      </p:sp>
    </p:spTree>
    <p:extLst>
      <p:ext uri="{BB962C8B-B14F-4D97-AF65-F5344CB8AC3E}">
        <p14:creationId xmlns:p14="http://schemas.microsoft.com/office/powerpoint/2010/main" val="11131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FD6857-5314-CA9A-640F-CD92E27AF348}"/>
              </a:ext>
            </a:extLst>
          </p:cNvPr>
          <p:cNvSpPr/>
          <p:nvPr/>
        </p:nvSpPr>
        <p:spPr>
          <a:xfrm>
            <a:off x="331133" y="239004"/>
            <a:ext cx="8481733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L’ensemble des personnels</a:t>
            </a:r>
          </a:p>
          <a:p>
            <a:pPr algn="ctr"/>
            <a:r>
              <a:rPr lang="fr-F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</a:t>
            </a:r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ous souhaite </a:t>
            </a:r>
          </a:p>
          <a:p>
            <a:pPr algn="ctr"/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une très bonne rentrée scolaire ! </a:t>
            </a:r>
          </a:p>
        </p:txBody>
      </p:sp>
      <p:pic>
        <p:nvPicPr>
          <p:cNvPr id="4" name="Image 3" descr="Une image contenant émoticône, jaune, smiley, sourire&#10;&#10;Le contenu généré par l’IA peut être incorrect.">
            <a:extLst>
              <a:ext uri="{FF2B5EF4-FFF2-40B4-BE49-F238E27FC236}">
                <a16:creationId xmlns:a16="http://schemas.microsoft.com/office/drawing/2014/main" id="{43C5DC49-4732-55F1-A00A-BDF37AFA52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3707904" y="4077072"/>
            <a:ext cx="2232248" cy="229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77281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solidFill>
                  <a:srgbClr val="3333FF"/>
                </a:solidFill>
              </a:rPr>
              <a:t>La classe de seconde générale et technologique est </a:t>
            </a:r>
          </a:p>
          <a:p>
            <a:pPr algn="ctr"/>
            <a:r>
              <a:rPr lang="fr-FR" sz="3600" b="1" dirty="0">
                <a:solidFill>
                  <a:srgbClr val="FF0000"/>
                </a:solidFill>
              </a:rPr>
              <a:t>une classe de détermination </a:t>
            </a:r>
          </a:p>
          <a:p>
            <a:pPr algn="ctr"/>
            <a:r>
              <a:rPr lang="fr-FR" sz="3600" dirty="0">
                <a:solidFill>
                  <a:srgbClr val="3333FF"/>
                </a:solidFill>
              </a:rPr>
              <a:t>qui comporte des enseignements communs à tous les élèves et des enseignements optionnels au choix.</a:t>
            </a:r>
          </a:p>
        </p:txBody>
      </p:sp>
    </p:spTree>
    <p:extLst>
      <p:ext uri="{BB962C8B-B14F-4D97-AF65-F5344CB8AC3E}">
        <p14:creationId xmlns:p14="http://schemas.microsoft.com/office/powerpoint/2010/main" val="31128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72084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800" dirty="0">
                <a:solidFill>
                  <a:srgbClr val="002060"/>
                </a:solidFill>
              </a:rPr>
              <a:t>La classe de seconde générale et technologique est conçue pour permettre aux élèves de </a:t>
            </a:r>
            <a:r>
              <a:rPr lang="fr-FR" sz="2800" b="1" dirty="0">
                <a:solidFill>
                  <a:srgbClr val="002060"/>
                </a:solidFill>
              </a:rPr>
              <a:t>consolider et d'élargir leur maîtrise du socle commun de connaissances</a:t>
            </a:r>
            <a:r>
              <a:rPr lang="fr-FR" sz="2800" dirty="0">
                <a:solidFill>
                  <a:srgbClr val="002060"/>
                </a:solidFill>
              </a:rPr>
              <a:t>, de compétences et de culture afin de réussir la transition du collège au lycée. </a:t>
            </a:r>
          </a:p>
          <a:p>
            <a:pPr algn="just"/>
            <a:endParaRPr lang="fr-FR" sz="2800" dirty="0">
              <a:solidFill>
                <a:srgbClr val="002060"/>
              </a:solidFill>
            </a:endParaRPr>
          </a:p>
          <a:p>
            <a:pPr algn="just"/>
            <a:r>
              <a:rPr lang="fr-FR" sz="2800" dirty="0">
                <a:solidFill>
                  <a:srgbClr val="002060"/>
                </a:solidFill>
              </a:rPr>
              <a:t>Elle les prépare à déterminer leur </a:t>
            </a:r>
            <a:r>
              <a:rPr lang="fr-FR" sz="2800" b="1" dirty="0">
                <a:solidFill>
                  <a:schemeClr val="tx2">
                    <a:lumMod val="75000"/>
                  </a:schemeClr>
                </a:solidFill>
              </a:rPr>
              <a:t>choix d'un parcours </a:t>
            </a:r>
            <a:r>
              <a:rPr lang="fr-FR" sz="2800" dirty="0">
                <a:solidFill>
                  <a:srgbClr val="002060"/>
                </a:solidFill>
              </a:rPr>
              <a:t>au sein du cycle terminal jusqu'au baccalauréat général ou technologique dans </a:t>
            </a:r>
            <a:r>
              <a:rPr lang="fr-FR" sz="2800" b="1" dirty="0">
                <a:solidFill>
                  <a:srgbClr val="002060"/>
                </a:solidFill>
              </a:rPr>
              <a:t>l'objectif d'une poursuite d'études supérieures réussie </a:t>
            </a:r>
            <a:r>
              <a:rPr lang="fr-FR" sz="2800" dirty="0">
                <a:solidFill>
                  <a:srgbClr val="002060"/>
                </a:solidFill>
              </a:rPr>
              <a:t>et, au-delà, de leur </a:t>
            </a:r>
            <a:r>
              <a:rPr lang="fr-FR" sz="2800" b="1" dirty="0">
                <a:solidFill>
                  <a:srgbClr val="002060"/>
                </a:solidFill>
              </a:rPr>
              <a:t>insertion professionnelle</a:t>
            </a:r>
            <a:r>
              <a:rPr lang="fr-FR" sz="28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04664"/>
            <a:ext cx="642760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 6" descr="Fotolia_11690630_X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EDB697"/>
              </a:clrFrom>
              <a:clrTo>
                <a:srgbClr val="EDB697">
                  <a:alpha val="0"/>
                </a:srgbClr>
              </a:clrTo>
            </a:clrChange>
            <a:lum bright="28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252663"/>
            <a:ext cx="33528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24300" y="2014538"/>
            <a:ext cx="5461000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fr-FR" altLang="fr-FR" b="1" dirty="0">
                <a:solidFill>
                  <a:schemeClr val="bg2">
                    <a:lumMod val="50000"/>
                  </a:schemeClr>
                </a:solidFill>
              </a:rPr>
              <a:t>              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  <a:defRPr/>
            </a:pPr>
            <a:r>
              <a:rPr lang="fr-FR" altLang="fr-FR" sz="2400" b="1" dirty="0">
                <a:solidFill>
                  <a:srgbClr val="C00000"/>
                </a:solidFill>
              </a:rPr>
              <a:t> Apprendre l’autonomie,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  <a:defRPr/>
            </a:pPr>
            <a:r>
              <a:rPr lang="fr-FR" altLang="fr-FR" sz="2400" b="1" dirty="0">
                <a:solidFill>
                  <a:schemeClr val="accent5">
                    <a:lumMod val="75000"/>
                  </a:schemeClr>
                </a:solidFill>
              </a:rPr>
              <a:t> Se donner du temps de travail,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  <a:defRPr/>
            </a:pPr>
            <a:r>
              <a:rPr lang="fr-FR" altLang="fr-FR" sz="2400" b="1" dirty="0">
                <a:solidFill>
                  <a:srgbClr val="FFC000"/>
                </a:solidFill>
              </a:rPr>
              <a:t> Mieux s’organiser,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  <a:defRPr/>
            </a:pPr>
            <a:r>
              <a:rPr lang="fr-FR" alt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altLang="fr-FR" sz="2400" b="1" dirty="0">
                <a:solidFill>
                  <a:srgbClr val="002060"/>
                </a:solidFill>
              </a:rPr>
              <a:t>Se préparer à l’enseignement  		supérieur.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lang="fr-FR" altLang="fr-FR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ctrTitle" idx="4294967295"/>
            <p:custDataLst>
              <p:tags r:id="rId3"/>
            </p:custDataLst>
          </p:nvPr>
        </p:nvSpPr>
        <p:spPr>
          <a:xfrm>
            <a:off x="813028" y="464251"/>
            <a:ext cx="7914278" cy="1550287"/>
          </a:xfrm>
        </p:spPr>
        <p:txBody>
          <a:bodyPr lIns="92075" tIns="46038" rIns="92075" bIns="46038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altLang="fr-FR" sz="4100" b="1" dirty="0">
                <a:solidFill>
                  <a:srgbClr val="002060"/>
                </a:solidFill>
              </a:rPr>
              <a:t>La seconde générale et technologique  (2de GT)</a:t>
            </a:r>
            <a:r>
              <a:rPr lang="fr-FR" altLang="fr-FR" sz="4400" b="1" dirty="0">
                <a:solidFill>
                  <a:srgbClr val="002060"/>
                </a:solidFill>
              </a:rPr>
              <a:t> c’est :</a:t>
            </a:r>
            <a:endParaRPr lang="fr-FR" altLang="fr-FR" sz="4100" b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6568" y="5916924"/>
            <a:ext cx="86308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Temps de travail estimé par jour environ 1h30 </a:t>
            </a:r>
            <a:endParaRPr lang="fr-FR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2817594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1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1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1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1556792"/>
            <a:ext cx="8465843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Suivi des </a:t>
            </a:r>
            <a:r>
              <a:rPr lang="fr-FR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élèves</a:t>
            </a:r>
            <a:endParaRPr lang="fr-FR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FF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fr-FR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Mme TAUS, Proviseure adjointe</a:t>
            </a:r>
          </a:p>
          <a:p>
            <a:pPr algn="ctr"/>
            <a:endParaRPr lang="fr-FR" sz="4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fr-FR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M. MATEU, CPE </a:t>
            </a:r>
            <a:endParaRPr lang="fr-FR" sz="4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11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5" y="116632"/>
            <a:ext cx="4180273" cy="57606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60032" y="344466"/>
            <a:ext cx="35798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Disponible sur le site 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04048" y="3212976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hlinkClick r:id="rId3"/>
              </a:rPr>
              <a:t>https://dhuoda.mon-ent-occitanie.fr/documents-de-reference/</a:t>
            </a:r>
            <a:endParaRPr lang="fr-FR" dirty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28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657" y="836712"/>
            <a:ext cx="8914685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 service d’infirmerie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Mme Monteillet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Mme Ségur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06.86.30.00.52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04.66.04.85.80</a:t>
            </a:r>
          </a:p>
          <a:p>
            <a:pPr algn="ctr"/>
            <a:r>
              <a:rPr lang="fr-FR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Infirmerie.Dhuoda@ac-montpellier.fr</a:t>
            </a:r>
          </a:p>
          <a:p>
            <a:pPr algn="ctr"/>
            <a:endParaRPr lang="fr-FR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60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psules">
  <a:themeElements>
    <a:clrScheme name="Capsules 3">
      <a:dk1>
        <a:srgbClr val="000000"/>
      </a:dk1>
      <a:lt1>
        <a:srgbClr val="FFFFFF"/>
      </a:lt1>
      <a:dk2>
        <a:srgbClr val="9900CC"/>
      </a:dk2>
      <a:lt2>
        <a:srgbClr val="0033CC"/>
      </a:lt2>
      <a:accent1>
        <a:srgbClr val="FFCC66"/>
      </a:accent1>
      <a:accent2>
        <a:srgbClr val="33CC33"/>
      </a:accent2>
      <a:accent3>
        <a:srgbClr val="FFFFFF"/>
      </a:accent3>
      <a:accent4>
        <a:srgbClr val="000000"/>
      </a:accent4>
      <a:accent5>
        <a:srgbClr val="FFE2B8"/>
      </a:accent5>
      <a:accent6>
        <a:srgbClr val="2DB92D"/>
      </a:accent6>
      <a:hlink>
        <a:srgbClr val="9900CC"/>
      </a:hlink>
      <a:folHlink>
        <a:srgbClr val="9900CC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26854</TotalTime>
  <Words>849</Words>
  <Application>Microsoft Office PowerPoint</Application>
  <PresentationFormat>Affichage à l'écran (4:3)</PresentationFormat>
  <Paragraphs>163</Paragraphs>
  <Slides>38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38</vt:i4>
      </vt:variant>
    </vt:vector>
  </HeadingPairs>
  <TitlesOfParts>
    <vt:vector size="49" baseType="lpstr">
      <vt:lpstr>MS Gothic</vt:lpstr>
      <vt:lpstr>Arial</vt:lpstr>
      <vt:lpstr>Calibri</vt:lpstr>
      <vt:lpstr>Calibri,Bold</vt:lpstr>
      <vt:lpstr>Cambria</vt:lpstr>
      <vt:lpstr>MS Mincho</vt:lpstr>
      <vt:lpstr>Tahoma</vt:lpstr>
      <vt:lpstr>Times New Roman</vt:lpstr>
      <vt:lpstr>Wingdings</vt:lpstr>
      <vt:lpstr>Thème Office</vt:lpstr>
      <vt:lpstr>Capsules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seconde générale et technologique  (2de GT) c’est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Accès au lycée et à la restauration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</dc:creator>
  <cp:lastModifiedBy>dhuoda</cp:lastModifiedBy>
  <cp:revision>592</cp:revision>
  <cp:lastPrinted>2022-08-26T16:51:52Z</cp:lastPrinted>
  <dcterms:created xsi:type="dcterms:W3CDTF">2013-08-31T16:35:55Z</dcterms:created>
  <dcterms:modified xsi:type="dcterms:W3CDTF">2025-09-01T08:41:00Z</dcterms:modified>
</cp:coreProperties>
</file>